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2"/>
  </p:notesMasterIdLst>
  <p:sldIdLst>
    <p:sldId id="277" r:id="rId3"/>
    <p:sldId id="278" r:id="rId4"/>
    <p:sldId id="259" r:id="rId5"/>
    <p:sldId id="258" r:id="rId6"/>
    <p:sldId id="260" r:id="rId7"/>
    <p:sldId id="261" r:id="rId8"/>
    <p:sldId id="274" r:id="rId9"/>
    <p:sldId id="262" r:id="rId10"/>
    <p:sldId id="275" r:id="rId11"/>
    <p:sldId id="263" r:id="rId12"/>
    <p:sldId id="264" r:id="rId13"/>
    <p:sldId id="266" r:id="rId14"/>
    <p:sldId id="265" r:id="rId15"/>
    <p:sldId id="272" r:id="rId16"/>
    <p:sldId id="267" r:id="rId17"/>
    <p:sldId id="268" r:id="rId18"/>
    <p:sldId id="276" r:id="rId19"/>
    <p:sldId id="269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2401" autoAdjust="0"/>
  </p:normalViewPr>
  <p:slideViewPr>
    <p:cSldViewPr snapToGrid="0">
      <p:cViewPr varScale="1">
        <p:scale>
          <a:sx n="79" d="100"/>
          <a:sy n="79" d="100"/>
        </p:scale>
        <p:origin x="237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5FCBB-41B1-4466-AA9F-EE967B547B4C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B8D0-5C94-4728-962A-59F2586D33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62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E65E5-4CDC-43E4-B047-AE2A119C39F6}" type="slidenum">
              <a:rPr kumimoji="0" lang="it-IT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819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047232"/>
            <a:ext cx="2133600" cy="7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5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06" y="4243845"/>
            <a:ext cx="228601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9495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903278" y="2590078"/>
            <a:ext cx="2288721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17997" y="2827116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04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19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33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94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09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01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47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9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30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8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9387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1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91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246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85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0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047232"/>
            <a:ext cx="2133600" cy="7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11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6" name="Picture 5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" y="6229828"/>
            <a:ext cx="189992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620" y="6204097"/>
            <a:ext cx="641889" cy="6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17C4C-DD60-4A31-96E9-4261E82FEF2E}" type="datetimeFigureOut">
              <a:rPr lang="it-IT" smtClean="0"/>
              <a:t>29/09/2016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25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95000"/>
              </a:schemeClr>
            </a:gs>
            <a:gs pos="50000">
              <a:schemeClr val="tx1"/>
            </a:gs>
            <a:gs pos="100000">
              <a:schemeClr val="tx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59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39287"/>
            </a:gs>
            <a:gs pos="50000">
              <a:srgbClr val="BADFB7"/>
            </a:gs>
            <a:gs pos="100000">
              <a:srgbClr val="539287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803381"/>
            <a:ext cx="9190213" cy="1080762"/>
          </a:xfrm>
        </p:spPr>
        <p:txBody>
          <a:bodyPr/>
          <a:lstStyle/>
          <a:p>
            <a:r>
              <a:rPr lang="en-US" sz="3200" dirty="0"/>
              <a:t>The road to a </a:t>
            </a:r>
            <a:br>
              <a:rPr lang="en-US" sz="3200" dirty="0"/>
            </a:br>
            <a:r>
              <a:rPr lang="en-US" sz="4000" dirty="0"/>
              <a:t>Service Oriented Architecture</a:t>
            </a:r>
            <a:endParaRPr lang="it-IT" sz="40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901644" y="3143802"/>
            <a:ext cx="2205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29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settembre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5" y="596331"/>
            <a:ext cx="1700840" cy="1593701"/>
          </a:xfrm>
          <a:prstGeom prst="rect">
            <a:avLst/>
          </a:prstGeom>
        </p:spPr>
      </p:pic>
      <p:pic>
        <p:nvPicPr>
          <p:cNvPr id="13" name="Segnaposto contenut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08" y="5913121"/>
            <a:ext cx="2019865" cy="636208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9962607" y="5565858"/>
            <a:ext cx="174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55D56"/>
                </a:solidFill>
                <a:effectLst/>
                <a:uLnTx/>
                <a:uFillTx/>
              </a:rPr>
              <a:t>Sponsored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355D56"/>
                </a:solidFill>
                <a:effectLst/>
                <a:uLnTx/>
                <a:uFillTx/>
              </a:rPr>
              <a:t> by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21921" y="4354519"/>
            <a:ext cx="8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3200" dirty="0"/>
              <a:t>is paved with a message based infrastructure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53626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boundaries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perspective: </a:t>
            </a:r>
            <a:r>
              <a:rPr lang="en-US" b="1" dirty="0"/>
              <a:t>single operation</a:t>
            </a:r>
          </a:p>
          <a:p>
            <a:r>
              <a:rPr lang="en-US" dirty="0"/>
              <a:t>ticketing system perspective: </a:t>
            </a:r>
            <a:r>
              <a:rPr lang="en-US" b="1" dirty="0"/>
              <a:t>multiple operations</a:t>
            </a:r>
            <a:endParaRPr lang="en-US" dirty="0"/>
          </a:p>
          <a:p>
            <a:pPr lvl="1"/>
            <a:r>
              <a:rPr lang="en-US" dirty="0"/>
              <a:t>That should be “atomic”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business TX</a:t>
            </a:r>
            <a:r>
              <a:rPr lang="en-US" dirty="0"/>
              <a:t> crosses multiple boundaries</a:t>
            </a:r>
          </a:p>
          <a:p>
            <a:pPr lvl="1"/>
            <a:r>
              <a:rPr lang="en-US" dirty="0"/>
              <a:t>Theater reservation</a:t>
            </a:r>
          </a:p>
          <a:p>
            <a:pPr lvl="1"/>
            <a:r>
              <a:rPr lang="en-US" dirty="0"/>
              <a:t>Credit card</a:t>
            </a:r>
          </a:p>
          <a:p>
            <a:pPr lvl="1"/>
            <a:r>
              <a:rPr lang="en-US" dirty="0"/>
              <a:t>Insurance</a:t>
            </a:r>
          </a:p>
          <a:p>
            <a:pPr lvl="1"/>
            <a:r>
              <a:rPr lang="en-US" dirty="0"/>
              <a:t>Shipping</a:t>
            </a:r>
          </a:p>
          <a:p>
            <a:pPr lvl="1"/>
            <a:r>
              <a:rPr lang="en-US" dirty="0"/>
              <a:t>Internal stuff</a:t>
            </a:r>
          </a:p>
          <a:p>
            <a:r>
              <a:rPr lang="en-US" dirty="0"/>
              <a:t>End we’ll end up in a…</a:t>
            </a:r>
          </a:p>
        </p:txBody>
      </p:sp>
    </p:spTree>
    <p:extLst>
      <p:ext uri="{BB962C8B-B14F-4D97-AF65-F5344CB8AC3E}">
        <p14:creationId xmlns:p14="http://schemas.microsoft.com/office/powerpoint/2010/main" val="113526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13267"/>
            <a:ext cx="9144000" cy="9990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…big ball of mud…</a:t>
            </a:r>
            <a:endParaRPr lang="it-IT" sz="6600" dirty="0"/>
          </a:p>
        </p:txBody>
      </p:sp>
      <p:sp>
        <p:nvSpPr>
          <p:cNvPr id="4" name="Rectangle 3"/>
          <p:cNvSpPr/>
          <p:nvPr/>
        </p:nvSpPr>
        <p:spPr>
          <a:xfrm>
            <a:off x="1524000" y="313267"/>
            <a:ext cx="9144000" cy="5782734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/>
              <a:t>When crossing service boundaries</a:t>
            </a:r>
          </a:p>
          <a:p>
            <a:pPr algn="ctr"/>
            <a:r>
              <a:rPr lang="en-US" sz="8000" dirty="0"/>
              <a:t>we cannot expect transactions to work</a:t>
            </a:r>
            <a:endParaRPr lang="it-IT" sz="8000" dirty="0"/>
          </a:p>
        </p:txBody>
      </p:sp>
      <p:sp>
        <p:nvSpPr>
          <p:cNvPr id="5" name="Rectangle 4"/>
          <p:cNvSpPr/>
          <p:nvPr/>
        </p:nvSpPr>
        <p:spPr>
          <a:xfrm>
            <a:off x="1524000" y="313265"/>
            <a:ext cx="9144000" cy="5782734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i="1" dirty="0"/>
              <a:t>SOA</a:t>
            </a:r>
          </a:p>
          <a:p>
            <a:pPr algn="ctr"/>
            <a:r>
              <a:rPr lang="en-US" sz="8000" i="1" dirty="0"/>
              <a:t>Boundaries</a:t>
            </a:r>
          </a:p>
          <a:p>
            <a:pPr algn="ctr"/>
            <a:r>
              <a:rPr lang="en-US" sz="8000" i="1" dirty="0"/>
              <a:t>are explicit</a:t>
            </a:r>
            <a:endParaRPr lang="it-IT" sz="8000" i="1" dirty="0"/>
          </a:p>
        </p:txBody>
      </p:sp>
    </p:spTree>
    <p:extLst>
      <p:ext uri="{BB962C8B-B14F-4D97-AF65-F5344CB8AC3E}">
        <p14:creationId xmlns:p14="http://schemas.microsoft.com/office/powerpoint/2010/main" val="29902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787401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DTC forget you must</a:t>
            </a:r>
            <a:endParaRPr lang="it-IT" sz="4800" dirty="0"/>
          </a:p>
        </p:txBody>
      </p:sp>
      <p:sp>
        <p:nvSpPr>
          <p:cNvPr id="6" name="Rectangle 5"/>
          <p:cNvSpPr/>
          <p:nvPr/>
        </p:nvSpPr>
        <p:spPr>
          <a:xfrm>
            <a:off x="1524000" y="2667001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Compensation you should welcome</a:t>
            </a:r>
            <a:endParaRPr lang="it-IT" sz="4800" dirty="0"/>
          </a:p>
        </p:txBody>
      </p:sp>
      <p:sp>
        <p:nvSpPr>
          <p:cNvPr id="7" name="Rectangle 6"/>
          <p:cNvSpPr/>
          <p:nvPr/>
        </p:nvSpPr>
        <p:spPr>
          <a:xfrm>
            <a:off x="1524000" y="4546601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Idempotency</a:t>
            </a:r>
            <a:r>
              <a:rPr lang="en-US" sz="4800" dirty="0"/>
              <a:t> your best friend is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4452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913468"/>
            <a:ext cx="9144000" cy="30395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Messages you want</a:t>
            </a:r>
            <a:endParaRPr lang="it-IT" sz="8000" dirty="0"/>
          </a:p>
        </p:txBody>
      </p:sp>
      <p:sp>
        <p:nvSpPr>
          <p:cNvPr id="5" name="Rectangle 4"/>
          <p:cNvSpPr/>
          <p:nvPr/>
        </p:nvSpPr>
        <p:spPr>
          <a:xfrm>
            <a:off x="1524000" y="1913467"/>
            <a:ext cx="9144000" cy="3039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Messages are</a:t>
            </a:r>
            <a:br>
              <a:rPr lang="en-US" sz="11500" dirty="0"/>
            </a:br>
            <a:r>
              <a:rPr lang="en-US" sz="11500" dirty="0"/>
              <a:t>Atomic</a:t>
            </a:r>
            <a:endParaRPr lang="it-IT" sz="11500" dirty="0"/>
          </a:p>
        </p:txBody>
      </p:sp>
      <p:sp>
        <p:nvSpPr>
          <p:cNvPr id="6" name="Rectangle 5"/>
          <p:cNvSpPr/>
          <p:nvPr/>
        </p:nvSpPr>
        <p:spPr>
          <a:xfrm>
            <a:off x="1524000" y="1913467"/>
            <a:ext cx="9144000" cy="30395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Messages are</a:t>
            </a:r>
            <a:br>
              <a:rPr lang="en-US" sz="12800" dirty="0"/>
            </a:br>
            <a:r>
              <a:rPr lang="en-US" sz="12800" dirty="0"/>
              <a:t>Unique</a:t>
            </a:r>
            <a:endParaRPr lang="it-IT" sz="128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913466"/>
            <a:ext cx="9144000" cy="3039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Easily implements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9600" dirty="0">
                <a:solidFill>
                  <a:schemeClr val="tx1"/>
                </a:solidFill>
              </a:rPr>
              <a:t>Ledger</a:t>
            </a:r>
          </a:p>
          <a:p>
            <a:pPr algn="ctr"/>
            <a:r>
              <a:rPr lang="en-US" sz="7200" dirty="0">
                <a:solidFill>
                  <a:schemeClr val="tx1"/>
                </a:solidFill>
              </a:rPr>
              <a:t>semantic</a:t>
            </a:r>
            <a:endParaRPr lang="it-IT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Messaging Patterns</a:t>
            </a:r>
            <a:endParaRPr lang="it-IT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not all communication is born equal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9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0" y="855134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Request/Response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2156175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message sent to someone</a:t>
            </a:r>
            <a:endParaRPr lang="it-IT" sz="5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4758256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implies some coupling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0" y="3457216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we know each other</a:t>
            </a:r>
          </a:p>
        </p:txBody>
      </p:sp>
    </p:spTree>
    <p:extLst>
      <p:ext uri="{BB962C8B-B14F-4D97-AF65-F5344CB8AC3E}">
        <p14:creationId xmlns:p14="http://schemas.microsoft.com/office/powerpoint/2010/main" val="33166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855134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Pub/Sub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2156175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broadcasted event, in the past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4758256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implies less coupling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3457216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subscribers know the publisher</a:t>
            </a:r>
            <a:endParaRPr lang="it-IT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4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7594465" y="1503896"/>
            <a:ext cx="2194560" cy="9366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79" name="Rectangle 78"/>
          <p:cNvSpPr/>
          <p:nvPr/>
        </p:nvSpPr>
        <p:spPr>
          <a:xfrm>
            <a:off x="7442065" y="1351496"/>
            <a:ext cx="2194560" cy="9366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55" name="Down Arrow 54"/>
          <p:cNvSpPr/>
          <p:nvPr/>
        </p:nvSpPr>
        <p:spPr>
          <a:xfrm rot="17676609">
            <a:off x="5047284" y="1822406"/>
            <a:ext cx="302505" cy="251610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Down Arrow 55"/>
          <p:cNvSpPr/>
          <p:nvPr/>
        </p:nvSpPr>
        <p:spPr>
          <a:xfrm rot="16555407">
            <a:off x="5037202" y="1434549"/>
            <a:ext cx="302505" cy="23183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2867415" y="4568787"/>
            <a:ext cx="2194560" cy="936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 management</a:t>
            </a:r>
            <a:r>
              <a:rPr lang="it-IT" dirty="0"/>
              <a:t> service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69904" y="310155"/>
            <a:ext cx="597297" cy="435716"/>
            <a:chOff x="2152906" y="1631624"/>
            <a:chExt cx="2445659" cy="1494972"/>
          </a:xfrm>
        </p:grpSpPr>
        <p:sp>
          <p:nvSpPr>
            <p:cNvPr id="2" name="Rectangle 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2867415" y="1199096"/>
            <a:ext cx="2194560" cy="936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 management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3813443" y="834172"/>
            <a:ext cx="302505" cy="55659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7289665" y="1199096"/>
            <a:ext cx="2194560" cy="9366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19" name="Right Arrow 18"/>
          <p:cNvSpPr/>
          <p:nvPr/>
        </p:nvSpPr>
        <p:spPr>
          <a:xfrm>
            <a:off x="4958964" y="1223794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ight Arrow 19"/>
          <p:cNvSpPr/>
          <p:nvPr/>
        </p:nvSpPr>
        <p:spPr>
          <a:xfrm rot="10800000">
            <a:off x="4855601" y="1811772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oup 20"/>
          <p:cNvGrpSpPr/>
          <p:nvPr/>
        </p:nvGrpSpPr>
        <p:grpSpPr>
          <a:xfrm>
            <a:off x="5824688" y="1136712"/>
            <a:ext cx="597297" cy="435716"/>
            <a:chOff x="2152906" y="1631624"/>
            <a:chExt cx="2445659" cy="1494972"/>
          </a:xfrm>
        </p:grpSpPr>
        <p:sp>
          <p:nvSpPr>
            <p:cNvPr id="22" name="Rectangle 2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828545" y="1724691"/>
            <a:ext cx="597297" cy="435716"/>
            <a:chOff x="2152906" y="1631624"/>
            <a:chExt cx="2445659" cy="1494972"/>
          </a:xfrm>
        </p:grpSpPr>
        <p:sp>
          <p:nvSpPr>
            <p:cNvPr id="26" name="Rectangle 25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/>
          <p:cNvSpPr/>
          <p:nvPr/>
        </p:nvSpPr>
        <p:spPr>
          <a:xfrm>
            <a:off x="3813442" y="2082925"/>
            <a:ext cx="302505" cy="265957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1" name="Group 30"/>
          <p:cNvGrpSpPr/>
          <p:nvPr/>
        </p:nvGrpSpPr>
        <p:grpSpPr>
          <a:xfrm>
            <a:off x="3645131" y="2289353"/>
            <a:ext cx="597297" cy="435716"/>
            <a:chOff x="2152906" y="1631624"/>
            <a:chExt cx="2445659" cy="1494972"/>
          </a:xfrm>
        </p:grpSpPr>
        <p:sp>
          <p:nvSpPr>
            <p:cNvPr id="32" name="Rectangle 3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Lightning Bolt 34"/>
          <p:cNvSpPr/>
          <p:nvPr/>
        </p:nvSpPr>
        <p:spPr>
          <a:xfrm>
            <a:off x="4050890" y="2122672"/>
            <a:ext cx="524251" cy="731520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7289665" y="4568787"/>
            <a:ext cx="2194560" cy="9366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Credit Card service</a:t>
            </a:r>
            <a:endParaRPr lang="it-IT" dirty="0"/>
          </a:p>
        </p:txBody>
      </p:sp>
      <p:sp>
        <p:nvSpPr>
          <p:cNvPr id="39" name="Right Arrow 38"/>
          <p:cNvSpPr/>
          <p:nvPr/>
        </p:nvSpPr>
        <p:spPr>
          <a:xfrm>
            <a:off x="4958964" y="4601432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Arrow 39"/>
          <p:cNvSpPr/>
          <p:nvPr/>
        </p:nvSpPr>
        <p:spPr>
          <a:xfrm rot="10800000">
            <a:off x="4855601" y="5189410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oup 40"/>
          <p:cNvGrpSpPr/>
          <p:nvPr/>
        </p:nvGrpSpPr>
        <p:grpSpPr>
          <a:xfrm>
            <a:off x="5824688" y="4514350"/>
            <a:ext cx="597297" cy="435716"/>
            <a:chOff x="2152906" y="1631624"/>
            <a:chExt cx="2445659" cy="1494972"/>
          </a:xfrm>
        </p:grpSpPr>
        <p:sp>
          <p:nvSpPr>
            <p:cNvPr id="42" name="Rectangle 4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828545" y="5102329"/>
            <a:ext cx="597297" cy="435716"/>
            <a:chOff x="2152906" y="1631624"/>
            <a:chExt cx="2445659" cy="1494972"/>
          </a:xfrm>
        </p:grpSpPr>
        <p:sp>
          <p:nvSpPr>
            <p:cNvPr id="46" name="Rectangle 45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Down Arrow 48"/>
          <p:cNvSpPr/>
          <p:nvPr/>
        </p:nvSpPr>
        <p:spPr>
          <a:xfrm>
            <a:off x="3840523" y="5348028"/>
            <a:ext cx="302505" cy="55659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0" name="Group 49"/>
          <p:cNvGrpSpPr/>
          <p:nvPr/>
        </p:nvGrpSpPr>
        <p:grpSpPr>
          <a:xfrm>
            <a:off x="3672212" y="5961989"/>
            <a:ext cx="597297" cy="435716"/>
            <a:chOff x="2152906" y="1631624"/>
            <a:chExt cx="2445659" cy="1494972"/>
          </a:xfrm>
        </p:grpSpPr>
        <p:sp>
          <p:nvSpPr>
            <p:cNvPr id="51" name="Rectangle 50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Lightning Bolt 53"/>
          <p:cNvSpPr/>
          <p:nvPr/>
        </p:nvSpPr>
        <p:spPr>
          <a:xfrm>
            <a:off x="4175694" y="5767390"/>
            <a:ext cx="524251" cy="731520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ctangle 57"/>
          <p:cNvSpPr/>
          <p:nvPr/>
        </p:nvSpPr>
        <p:spPr>
          <a:xfrm>
            <a:off x="6385634" y="2468580"/>
            <a:ext cx="2194560" cy="48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Marketing service</a:t>
            </a:r>
            <a:endParaRPr lang="it-IT" dirty="0"/>
          </a:p>
        </p:txBody>
      </p:sp>
      <p:sp>
        <p:nvSpPr>
          <p:cNvPr id="59" name="Cloud 58"/>
          <p:cNvSpPr/>
          <p:nvPr/>
        </p:nvSpPr>
        <p:spPr>
          <a:xfrm>
            <a:off x="6385634" y="3315053"/>
            <a:ext cx="1873502" cy="79115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stuff</a:t>
            </a:r>
            <a:endParaRPr lang="it-IT" dirty="0"/>
          </a:p>
        </p:txBody>
      </p:sp>
      <p:sp>
        <p:nvSpPr>
          <p:cNvPr id="69" name="Circular Arrow 68"/>
          <p:cNvSpPr/>
          <p:nvPr/>
        </p:nvSpPr>
        <p:spPr>
          <a:xfrm>
            <a:off x="7444863" y="782015"/>
            <a:ext cx="532263" cy="602403"/>
          </a:xfrm>
          <a:prstGeom prst="circularArrow">
            <a:avLst>
              <a:gd name="adj1" fmla="val 12500"/>
              <a:gd name="adj2" fmla="val 980666"/>
              <a:gd name="adj3" fmla="val 20457681"/>
              <a:gd name="adj4" fmla="val 1472551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0" name="Circular Arrow 69"/>
          <p:cNvSpPr/>
          <p:nvPr/>
        </p:nvSpPr>
        <p:spPr>
          <a:xfrm>
            <a:off x="6191018" y="3644382"/>
            <a:ext cx="532263" cy="602403"/>
          </a:xfrm>
          <a:prstGeom prst="circularArrow">
            <a:avLst>
              <a:gd name="adj1" fmla="val 12500"/>
              <a:gd name="adj2" fmla="val 980666"/>
              <a:gd name="adj3" fmla="val 20457681"/>
              <a:gd name="adj4" fmla="val 1472551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flipH="1">
            <a:off x="4313150" y="352332"/>
            <a:ext cx="12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 ticket</a:t>
            </a:r>
            <a:endParaRPr lang="it-IT" dirty="0"/>
          </a:p>
        </p:txBody>
      </p:sp>
      <p:sp>
        <p:nvSpPr>
          <p:cNvPr id="72" name="TextBox 71"/>
          <p:cNvSpPr txBox="1"/>
          <p:nvPr/>
        </p:nvSpPr>
        <p:spPr>
          <a:xfrm flipH="1">
            <a:off x="5456518" y="5596201"/>
            <a:ext cx="131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 Card</a:t>
            </a:r>
            <a:endParaRPr lang="it-IT" dirty="0"/>
          </a:p>
        </p:txBody>
      </p:sp>
      <p:sp>
        <p:nvSpPr>
          <p:cNvPr id="73" name="TextBox 72"/>
          <p:cNvSpPr txBox="1"/>
          <p:nvPr/>
        </p:nvSpPr>
        <p:spPr>
          <a:xfrm flipH="1">
            <a:off x="2066871" y="2303766"/>
            <a:ext cx="166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reserved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 flipH="1">
            <a:off x="5524666" y="742358"/>
            <a:ext cx="162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 Tickets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0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79" grpId="0" animBg="1"/>
      <p:bldP spid="55" grpId="0" animBg="1"/>
      <p:bldP spid="56" grpId="0" animBg="1"/>
      <p:bldP spid="36" grpId="0" animBg="1"/>
      <p:bldP spid="16" grpId="0" animBg="1"/>
      <p:bldP spid="18" grpId="0" animBg="1"/>
      <p:bldP spid="19" grpId="0" animBg="1"/>
      <p:bldP spid="20" grpId="0" animBg="1"/>
      <p:bldP spid="30" grpId="0" animBg="1"/>
      <p:bldP spid="35" grpId="0" animBg="1"/>
      <p:bldP spid="38" grpId="0" animBg="1"/>
      <p:bldP spid="39" grpId="0" animBg="1"/>
      <p:bldP spid="40" grpId="0" animBg="1"/>
      <p:bldP spid="49" grpId="0" animBg="1"/>
      <p:bldP spid="54" grpId="0" animBg="1"/>
      <p:bldP spid="58" grpId="0" animBg="1"/>
      <p:bldP spid="59" grpId="0" animBg="1"/>
      <p:bldP spid="69" grpId="0" animBg="1"/>
      <p:bldP spid="70" grpId="0" animBg="1"/>
      <p:bldP spid="72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in a nutshell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Less coupling</a:t>
            </a:r>
          </a:p>
          <a:p>
            <a:pPr lvl="1"/>
            <a:r>
              <a:rPr lang="en-US" dirty="0"/>
              <a:t>respect your boundaries</a:t>
            </a:r>
          </a:p>
          <a:p>
            <a:r>
              <a:rPr lang="en-US" dirty="0"/>
              <a:t>No temporal coupling</a:t>
            </a:r>
          </a:p>
          <a:p>
            <a:pPr lvl="1"/>
            <a:r>
              <a:rPr lang="en-US" dirty="0"/>
              <a:t>messages are asynchronous</a:t>
            </a:r>
          </a:p>
          <a:p>
            <a:r>
              <a:rPr lang="en-US" dirty="0"/>
              <a:t>Much less maintenance/deployment headaches</a:t>
            </a:r>
          </a:p>
          <a:p>
            <a:pPr lvl="1"/>
            <a:r>
              <a:rPr lang="en-US" dirty="0"/>
              <a:t>autonomous components</a:t>
            </a:r>
          </a:p>
          <a:p>
            <a:r>
              <a:rPr lang="en-US" dirty="0"/>
              <a:t>Easy scale-out</a:t>
            </a:r>
          </a:p>
          <a:p>
            <a:pPr lvl="1"/>
            <a:r>
              <a:rPr lang="en-US" dirty="0"/>
              <a:t>competing consumers</a:t>
            </a:r>
          </a:p>
          <a:p>
            <a:r>
              <a:rPr lang="en-US" dirty="0"/>
              <a:t>Guaranteed delivery</a:t>
            </a:r>
          </a:p>
          <a:p>
            <a:pPr lvl="1"/>
            <a:r>
              <a:rPr lang="en-US" dirty="0"/>
              <a:t>with error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24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Mauro Servienti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276091"/>
            <a:ext cx="10515600" cy="2713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Solution Architect @ Particular Software, makers of NServiceBus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mauro.servienti@particular.net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mauroservienti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5353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b="1" dirty="0">
                <a:solidFill>
                  <a:schemeClr val="bg1"/>
                </a:solidFill>
              </a:rPr>
              <a:t>Thank you!</a:t>
            </a:r>
            <a:endParaRPr lang="it-IT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/>
              <a:t>Sponsor</a:t>
            </a:r>
            <a:endParaRPr lang="it-IT" sz="2800" dirty="0"/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87" y="3563308"/>
            <a:ext cx="5032381" cy="1585078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534602"/>
            <a:ext cx="1730803" cy="17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6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 want to do when I wake up in the morning is…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(cit. Rosanna, Toto, Toto IV)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95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787401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Tickets web site</a:t>
            </a:r>
            <a:endParaRPr lang="it-IT" sz="8800" dirty="0"/>
          </a:p>
        </p:txBody>
      </p:sp>
      <p:sp>
        <p:nvSpPr>
          <p:cNvPr id="6" name="Rectangle 5"/>
          <p:cNvSpPr/>
          <p:nvPr/>
        </p:nvSpPr>
        <p:spPr>
          <a:xfrm>
            <a:off x="1524000" y="2667001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Buy a ticket</a:t>
            </a:r>
            <a:endParaRPr lang="it-IT" sz="8800" dirty="0"/>
          </a:p>
        </p:txBody>
      </p:sp>
      <p:sp>
        <p:nvSpPr>
          <p:cNvPr id="7" name="Rectangle 6"/>
          <p:cNvSpPr/>
          <p:nvPr/>
        </p:nvSpPr>
        <p:spPr>
          <a:xfrm>
            <a:off x="1524000" y="4546601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Stage dive… :-)</a:t>
            </a:r>
            <a:endParaRPr lang="it-IT" sz="8800" dirty="0"/>
          </a:p>
        </p:txBody>
      </p:sp>
    </p:spTree>
    <p:extLst>
      <p:ext uri="{BB962C8B-B14F-4D97-AF65-F5344CB8AC3E}">
        <p14:creationId xmlns:p14="http://schemas.microsoft.com/office/powerpoint/2010/main" val="91983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what </a:t>
            </a:r>
            <a:r>
              <a:rPr lang="en-US" b="1" i="1" dirty="0"/>
              <a:t>they</a:t>
            </a:r>
            <a:r>
              <a:rPr lang="en-US" dirty="0"/>
              <a:t> want to do is…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97934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 available tickets</a:t>
            </a:r>
            <a:endParaRPr lang="it-IT" sz="6000" dirty="0"/>
          </a:p>
        </p:txBody>
      </p:sp>
      <p:sp>
        <p:nvSpPr>
          <p:cNvPr id="3" name="Rectangle 2"/>
          <p:cNvSpPr/>
          <p:nvPr/>
        </p:nvSpPr>
        <p:spPr>
          <a:xfrm>
            <a:off x="1524000" y="1408007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Reserve with the theater</a:t>
            </a:r>
            <a:endParaRPr lang="it-IT" sz="6000" dirty="0"/>
          </a:p>
        </p:txBody>
      </p:sp>
      <p:sp>
        <p:nvSpPr>
          <p:cNvPr id="4" name="Rectangle 3"/>
          <p:cNvSpPr/>
          <p:nvPr/>
        </p:nvSpPr>
        <p:spPr>
          <a:xfrm>
            <a:off x="1524000" y="2418080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Charge my credit card</a:t>
            </a:r>
            <a:endParaRPr lang="it-IT" sz="6000" dirty="0"/>
          </a:p>
        </p:txBody>
      </p:sp>
      <p:sp>
        <p:nvSpPr>
          <p:cNvPr id="5" name="Rectangle 4"/>
          <p:cNvSpPr/>
          <p:nvPr/>
        </p:nvSpPr>
        <p:spPr>
          <a:xfrm>
            <a:off x="1524000" y="4438226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Deal with insurance</a:t>
            </a:r>
            <a:endParaRPr lang="it-IT" sz="6000" dirty="0"/>
          </a:p>
        </p:txBody>
      </p:sp>
      <p:sp>
        <p:nvSpPr>
          <p:cNvPr id="6" name="Rectangle 5"/>
          <p:cNvSpPr/>
          <p:nvPr/>
        </p:nvSpPr>
        <p:spPr>
          <a:xfrm>
            <a:off x="1524000" y="5448298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Ship tickets</a:t>
            </a:r>
            <a:endParaRPr lang="it-IT" sz="6000" dirty="0"/>
          </a:p>
        </p:txBody>
      </p:sp>
      <p:sp>
        <p:nvSpPr>
          <p:cNvPr id="7" name="Rectangle 6"/>
          <p:cNvSpPr/>
          <p:nvPr/>
        </p:nvSpPr>
        <p:spPr>
          <a:xfrm>
            <a:off x="1524000" y="3428153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Deal with their stuff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356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387275"/>
            <a:ext cx="7886700" cy="57896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Sometimes order is important…</a:t>
            </a:r>
          </a:p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Sometimes not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160548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9804" y="194732"/>
            <a:ext cx="734367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spot the</a:t>
            </a:r>
          </a:p>
          <a:p>
            <a:pPr algn="ctr"/>
            <a:r>
              <a:rPr lang="en-US" sz="23900" dirty="0">
                <a:solidFill>
                  <a:schemeClr val="bg1"/>
                </a:solidFill>
              </a:rPr>
              <a:t>ISSUE</a:t>
            </a:r>
            <a:endParaRPr lang="it-IT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387275"/>
            <a:ext cx="7886700" cy="57896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Multiple resources -- </a:t>
            </a:r>
          </a:p>
          <a:p>
            <a:pPr marL="0" indent="0" algn="ctr">
              <a:buNone/>
            </a:pPr>
            <a:r>
              <a:rPr lang="en-US" sz="8000" dirty="0"/>
              <a:t>Multiple owners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349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o">
  <a:themeElements>
    <a:clrScheme name="Giallo arancion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ersonalizzato 2">
      <a:majorFont>
        <a:latin typeface="HelveticaNeue-Medium"/>
        <a:ea typeface=""/>
        <a:cs typeface=""/>
      </a:majorFont>
      <a:minorFont>
        <a:latin typeface="HelveticaNeue-Light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Klab.potx" id="{42E070FC-4A06-45BE-8060-9000F36A7521}" vid="{82FD12F0-A3AB-4D7C-8822-C652CAE44EA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289</Words>
  <Application>Microsoft Office PowerPoint</Application>
  <PresentationFormat>Widescreen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HelveticaNeue-Light</vt:lpstr>
      <vt:lpstr>HelveticaNeue-Medium</vt:lpstr>
      <vt:lpstr>Office Theme</vt:lpstr>
      <vt:lpstr>Berlino</vt:lpstr>
      <vt:lpstr>The road to a  Service Oriented Architecture</vt:lpstr>
      <vt:lpstr>Sponsor</vt:lpstr>
      <vt:lpstr>All I want to do when I wake up in the morning is…</vt:lpstr>
      <vt:lpstr>PowerPoint Presentation</vt:lpstr>
      <vt:lpstr>All what they want to do is…</vt:lpstr>
      <vt:lpstr>PowerPoint Presentation</vt:lpstr>
      <vt:lpstr>PowerPoint Presentation</vt:lpstr>
      <vt:lpstr>PowerPoint Presentation</vt:lpstr>
      <vt:lpstr>PowerPoint Presentation</vt:lpstr>
      <vt:lpstr>Transaction boundaries</vt:lpstr>
      <vt:lpstr>PowerPoint Presentation</vt:lpstr>
      <vt:lpstr>PowerPoint Presentation</vt:lpstr>
      <vt:lpstr>PowerPoint Presentation</vt:lpstr>
      <vt:lpstr>Messaging Patterns</vt:lpstr>
      <vt:lpstr>PowerPoint Presentation</vt:lpstr>
      <vt:lpstr>PowerPoint Presentation</vt:lpstr>
      <vt:lpstr>PowerPoint Presentation</vt:lpstr>
      <vt:lpstr>Messages in a nutshell</vt:lpstr>
      <vt:lpstr>Mauro Servienti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Mauro Servienti</dc:creator>
  <cp:lastModifiedBy>Mauro Servienti</cp:lastModifiedBy>
  <cp:revision>46</cp:revision>
  <dcterms:created xsi:type="dcterms:W3CDTF">2016-03-04T08:01:00Z</dcterms:created>
  <dcterms:modified xsi:type="dcterms:W3CDTF">2016-09-29T16:40:33Z</dcterms:modified>
</cp:coreProperties>
</file>